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844D-659F-4F5D-90C5-E67D503BCF7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8FA8-55AE-4F04-8724-9E4293B7A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44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844D-659F-4F5D-90C5-E67D503BCF7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8FA8-55AE-4F04-8724-9E4293B7A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078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844D-659F-4F5D-90C5-E67D503BCF7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8FA8-55AE-4F04-8724-9E4293B7A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16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844D-659F-4F5D-90C5-E67D503BCF7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8FA8-55AE-4F04-8724-9E4293B7A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4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844D-659F-4F5D-90C5-E67D503BCF7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8FA8-55AE-4F04-8724-9E4293B7A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8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844D-659F-4F5D-90C5-E67D503BCF7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8FA8-55AE-4F04-8724-9E4293B7A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194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844D-659F-4F5D-90C5-E67D503BCF7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8FA8-55AE-4F04-8724-9E4293B7A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4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844D-659F-4F5D-90C5-E67D503BCF7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8FA8-55AE-4F04-8724-9E4293B7A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10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844D-659F-4F5D-90C5-E67D503BCF7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8FA8-55AE-4F04-8724-9E4293B7A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99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844D-659F-4F5D-90C5-E67D503BCF7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8FA8-55AE-4F04-8724-9E4293B7A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71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844D-659F-4F5D-90C5-E67D503BCF7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8FA8-55AE-4F04-8724-9E4293B7A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62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9844D-659F-4F5D-90C5-E67D503BCF7D}" type="datetimeFigureOut">
              <a:rPr lang="ru-RU" smtClean="0"/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B8FA8-55AE-4F04-8724-9E4293B7A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53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microsoft.com/office/2007/relationships/hdphoto" Target="../media/hdphoto1.wdp"/><Relationship Id="rId7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microsoft.com/office/2007/relationships/hdphoto" Target="../media/hdphoto1.wdp"/><Relationship Id="rId7" Type="http://schemas.openxmlformats.org/officeDocument/2006/relationships/image" Target="../media/image3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11" Type="http://schemas.openxmlformats.org/officeDocument/2006/relationships/image" Target="../media/image41.jp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500" y="1918952"/>
            <a:ext cx="8857823" cy="4939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45488" y="0"/>
            <a:ext cx="7083380" cy="2238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Детство с книгами </a:t>
            </a:r>
          </a:p>
          <a:p>
            <a:pPr algn="ctr"/>
            <a:r>
              <a:rPr lang="ru-RU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Евгения Ивановича </a:t>
            </a:r>
            <a:r>
              <a:rPr lang="ru-RU" sz="3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Чарушина</a:t>
            </a:r>
            <a:r>
              <a:rPr lang="ru-RU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(1901-1965)</a:t>
            </a:r>
          </a:p>
          <a:p>
            <a:pPr algn="ctr"/>
            <a:r>
              <a:rPr lang="ru-RU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</a:t>
            </a:r>
            <a:r>
              <a:rPr lang="ru-RU" sz="3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120-летию со дня рождения</a:t>
            </a:r>
            <a:endParaRPr lang="ru-RU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1" t="10103" r="5376" b="5235"/>
          <a:stretch/>
        </p:blipFill>
        <p:spPr>
          <a:xfrm>
            <a:off x="-1" y="1068520"/>
            <a:ext cx="6088963" cy="4881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32" r="70342"/>
          <a:stretch/>
        </p:blipFill>
        <p:spPr>
          <a:xfrm>
            <a:off x="334850" y="5413908"/>
            <a:ext cx="2383016" cy="18175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3" b="42547"/>
          <a:stretch/>
        </p:blipFill>
        <p:spPr>
          <a:xfrm>
            <a:off x="-127124" y="-41716"/>
            <a:ext cx="2429883" cy="22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6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5000"/>
                    </a14:imgEffect>
                    <a14:imgEffect>
                      <a14:saturation sat="0"/>
                    </a14:imgEffect>
                    <a14:imgEffect>
                      <a14:brightnessContrast bright="3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38" y="-96592"/>
            <a:ext cx="12389476" cy="69545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989550" y="1182584"/>
            <a:ext cx="521532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Художник систе­матически занимался прикладным искусством. Начиная с 1936 года на Ленинградском фарфоровом заводе по его эскизам выпускались небольшие фарфоровые статуэтки и красочно расписанные сервизы. Причем он впервые ввел в технику росписи по фарфору особые трафареты с рва­ными краями. Этот простой прием позволил придать даже тиражным изделиям вид авторского оригинала.</a:t>
            </a:r>
            <a:b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</a:br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/>
            </a:r>
            <a:b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</a:br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/>
            </a:r>
            <a:b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</a:br>
            <a:endParaRPr lang="ru-RU" sz="2500" b="1" i="0" dirty="0">
              <a:solidFill>
                <a:srgbClr val="C00000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7" t="13122" r="16402" b="11958"/>
          <a:stretch/>
        </p:blipFill>
        <p:spPr>
          <a:xfrm>
            <a:off x="3265715" y="283029"/>
            <a:ext cx="3819813" cy="5138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6" t="10533" r="27988" b="2887"/>
          <a:stretch/>
        </p:blipFill>
        <p:spPr>
          <a:xfrm>
            <a:off x="228600" y="-135627"/>
            <a:ext cx="3500140" cy="4794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t="2963" r="7937" b="529"/>
          <a:stretch/>
        </p:blipFill>
        <p:spPr>
          <a:xfrm>
            <a:off x="438289" y="3124200"/>
            <a:ext cx="4151087" cy="3831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10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5000"/>
                    </a14:imgEffect>
                    <a14:imgEffect>
                      <a14:saturation sat="0"/>
                    </a14:imgEffect>
                    <a14:imgEffect>
                      <a14:brightnessContrast bright="3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9476" cy="69545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94738" y="0"/>
            <a:ext cx="6061247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С первых дней войны </a:t>
            </a:r>
            <a:r>
              <a:rPr lang="ru-RU" sz="2500" b="1" i="0" dirty="0" err="1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Чарушин</a:t>
            </a:r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, как и многие другие художники, был мобилизован для работы над агитацион­ными плакатами. Только в 1942 году он покинул Ленинг­рад и вместе с семьей переселился в Киров. Там </a:t>
            </a:r>
            <a:r>
              <a:rPr lang="ru-RU" sz="2500" b="1" i="0" dirty="0" err="1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Чарушин</a:t>
            </a:r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 также продолжал иллюстрировать книги, посвященные войне, и впервые обратился к монументальной живопи­си. Он выполнил роспись нескольких стен в детском саду, где занимался живописью с маленькими детьми.</a:t>
            </a:r>
          </a:p>
          <a:p>
            <a:endParaRPr lang="ru-RU" sz="2500" b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r>
              <a:rPr lang="ru-RU" sz="25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 </a:t>
            </a:r>
            <a:r>
              <a:rPr lang="ru-RU" sz="25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1945 году </a:t>
            </a:r>
            <a:r>
              <a:rPr lang="ru-RU" sz="25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Чарушин</a:t>
            </a:r>
            <a:r>
              <a:rPr lang="ru-RU" sz="25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вернулся в Ленинград и продолжил прерванную на несколько лет работу</a:t>
            </a:r>
            <a:r>
              <a:rPr lang="ru-RU" sz="25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.</a:t>
            </a:r>
          </a:p>
          <a:p>
            <a:pPr algn="just"/>
            <a:endParaRPr lang="ru-RU" sz="2500" b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algn="just"/>
            <a:endParaRPr lang="ru-RU" sz="25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ru-RU" sz="25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 </a:t>
            </a:r>
            <a:r>
              <a:rPr lang="ru-RU" sz="25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1945 году </a:t>
            </a:r>
            <a:r>
              <a:rPr lang="ru-RU" sz="25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Чарушину</a:t>
            </a:r>
            <a:r>
              <a:rPr lang="ru-RU" sz="25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присваивается звание заслуженного деятеля искусств РСФСР.</a:t>
            </a:r>
            <a:endParaRPr lang="ru-RU" sz="2500" b="1" i="0" dirty="0">
              <a:solidFill>
                <a:srgbClr val="C00000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7" y="0"/>
            <a:ext cx="5500914" cy="6954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5" t="10064" r="72857" b="36603"/>
          <a:stretch/>
        </p:blipFill>
        <p:spPr>
          <a:xfrm>
            <a:off x="4358679" y="4281714"/>
            <a:ext cx="1770744" cy="2576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107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5000"/>
                    </a14:imgEffect>
                    <a14:imgEffect>
                      <a14:saturation sat="0"/>
                    </a14:imgEffect>
                    <a14:imgEffect>
                      <a14:brightnessContrast bright="3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9476" cy="69545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2105" y="5625207"/>
            <a:ext cx="984354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Последней книгой </a:t>
            </a:r>
            <a:r>
              <a:rPr lang="ru-RU" sz="2500" b="1" i="0" dirty="0" err="1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Чарушина</a:t>
            </a:r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 стали «Детки в клетке» С. Я. Маршака. А в 1965 году ему посмертно была присуждена золотая медаль на международной выставке детской книги в Лейпциге.</a:t>
            </a:r>
            <a:endParaRPr lang="ru-RU" sz="25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75" y="290470"/>
            <a:ext cx="4023378" cy="5064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114" y="1393371"/>
            <a:ext cx="3256396" cy="43147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298"/>
            <a:ext cx="5791200" cy="399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576" y="2105442"/>
            <a:ext cx="3136626" cy="3519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43" t="65682" r="17429" b="12222"/>
          <a:stretch/>
        </p:blipFill>
        <p:spPr>
          <a:xfrm rot="16200000">
            <a:off x="702463" y="3641366"/>
            <a:ext cx="2413350" cy="1959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727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5000"/>
                    </a14:imgEffect>
                    <a14:imgEffect>
                      <a14:saturation sat="0"/>
                    </a14:imgEffect>
                    <a14:imgEffect>
                      <a14:brightnessContrast bright="3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9476" cy="69545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36228" y="58057"/>
            <a:ext cx="5553247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Произведения </a:t>
            </a:r>
            <a:r>
              <a:rPr lang="ru-RU" sz="2500" b="1" i="0" dirty="0" err="1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Чарушина</a:t>
            </a:r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 переведены на языки народов России и некоторых зарубежных стран.</a:t>
            </a:r>
            <a:r>
              <a:rPr lang="ru-RU" sz="25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sz="25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Его иллюстрации, эстампы, фарфоровая скульптура, книги экспонировались на международных выставках в Софии, Лондоне, Париже.</a:t>
            </a:r>
            <a:r>
              <a:rPr lang="ru-RU" sz="25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sz="25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Его книги выходили в Англии, США, Японии, Индии, Болгарии, других странах; их общий тираж превышает шестьдесят миллионов экземпляров.</a:t>
            </a:r>
            <a:endParaRPr lang="ru-RU" sz="25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51756" cy="425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73" y="3365526"/>
            <a:ext cx="2497146" cy="3177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326" y="307304"/>
            <a:ext cx="2464712" cy="2872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/>
          <a:stretch/>
        </p:blipFill>
        <p:spPr>
          <a:xfrm>
            <a:off x="4880714" y="694435"/>
            <a:ext cx="2123635" cy="3287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4022" r="9753" b="8148"/>
          <a:stretch/>
        </p:blipFill>
        <p:spPr>
          <a:xfrm>
            <a:off x="-23017" y="3426236"/>
            <a:ext cx="2839689" cy="3528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" t="6137" r="13784" b="15556"/>
          <a:stretch/>
        </p:blipFill>
        <p:spPr>
          <a:xfrm>
            <a:off x="4921608" y="4167358"/>
            <a:ext cx="2332586" cy="27872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787" y="4236028"/>
            <a:ext cx="2102338" cy="2725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2088" y="3875314"/>
            <a:ext cx="2417796" cy="313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28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5000"/>
                    </a14:imgEffect>
                    <a14:imgEffect>
                      <a14:saturation sat="0"/>
                    </a14:imgEffect>
                    <a14:imgEffect>
                      <a14:brightnessContrast bright="3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92"/>
            <a:ext cx="12389476" cy="69545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8738" y="5673636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Умер Евгений Иванович </a:t>
            </a:r>
            <a:r>
              <a:rPr lang="ru-RU" sz="2500" b="1" i="0" dirty="0" err="1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Чарушин</a:t>
            </a:r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 в Ленинграде 18 февраля 1965 года. Он был похоронен на Богословском кладбище. </a:t>
            </a:r>
            <a:r>
              <a:rPr lang="ru-RU" sz="25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sz="25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ru-RU" sz="25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5" t="7038" r="15080" b="23262"/>
          <a:stretch/>
        </p:blipFill>
        <p:spPr>
          <a:xfrm>
            <a:off x="3962399" y="0"/>
            <a:ext cx="7817088" cy="5500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54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harpenSoften amount="-35000"/>
                    </a14:imgEffect>
                    <a14:imgEffect>
                      <a14:colorTemperature colorTemp="8800"/>
                    </a14:imgEffect>
                    <a14:imgEffect>
                      <a14:saturation sat="66000"/>
                    </a14:imgEffect>
                    <a14:imgEffect>
                      <a14:brightnessContrast bright="3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92"/>
            <a:ext cx="12389476" cy="69545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8738" y="5673636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5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sz="25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ru-RU" sz="25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120" y="518378"/>
            <a:ext cx="1089387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Е.И. </a:t>
            </a:r>
            <a:r>
              <a:rPr lang="ru-RU" sz="3500" b="1" i="0" dirty="0" err="1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Чарушин</a:t>
            </a:r>
            <a:r>
              <a:rPr lang="ru-RU" sz="3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 - один из самых любимых детьми художников мира животных. Он был лучшим художником анималистом. Равных ему не было. Но Евгений </a:t>
            </a:r>
            <a:r>
              <a:rPr lang="ru-RU" sz="3500" b="1" i="0" dirty="0" err="1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Чарушин</a:t>
            </a:r>
            <a:r>
              <a:rPr lang="ru-RU" sz="3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 был и одним из тех добрых и гуманных детских писателей, которые сохранили непосредственность и свежесть детского взгляда на мир животных и детского восприятия жизни, которые сумели по-доброму и с ясной простотой донести этот взгляд до детского сознания. Искусство Евгения </a:t>
            </a:r>
            <a:r>
              <a:rPr lang="ru-RU" sz="3500" b="1" i="0" dirty="0" err="1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Чарушина</a:t>
            </a:r>
            <a:r>
              <a:rPr lang="ru-RU" sz="3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, доброе, человечное, радует уже не одно поколение маленьких читателей и учит их любить волшебный мир зверей и птиц. </a:t>
            </a:r>
            <a:endParaRPr lang="ru-RU" sz="35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3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5000"/>
                    </a14:imgEffect>
                    <a14:imgEffect>
                      <a14:saturation sat="0"/>
                    </a14:imgEffect>
                    <a14:imgEffect>
                      <a14:brightnessContrast bright="3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89"/>
            <a:ext cx="12389476" cy="69545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0" t="6009" r="5523" b="3099"/>
          <a:stretch/>
        </p:blipFill>
        <p:spPr>
          <a:xfrm>
            <a:off x="1623529" y="259009"/>
            <a:ext cx="3367186" cy="5190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99" t="25164" r="10915" b="23733"/>
          <a:stretch/>
        </p:blipFill>
        <p:spPr>
          <a:xfrm>
            <a:off x="252960" y="2823204"/>
            <a:ext cx="2829360" cy="3504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716" y="1287156"/>
            <a:ext cx="7277326" cy="4827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4"/>
          <a:stretch/>
        </p:blipFill>
        <p:spPr>
          <a:xfrm>
            <a:off x="2473279" y="3647338"/>
            <a:ext cx="4934135" cy="3478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638551" y="228600"/>
            <a:ext cx="8508056" cy="2245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Евгений Иванович </a:t>
            </a:r>
            <a:r>
              <a:rPr lang="ru-RU" sz="35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  <a:r>
              <a:rPr lang="ru-RU" sz="3500" b="1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Чарушин</a:t>
            </a:r>
            <a:r>
              <a:rPr lang="ru-RU" sz="35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родился </a:t>
            </a:r>
            <a:r>
              <a:rPr lang="ru-RU" sz="35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29 октября </a:t>
            </a:r>
            <a:endParaRPr lang="ru-RU" sz="3500" b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(</a:t>
            </a:r>
            <a:r>
              <a:rPr lang="ru-RU" sz="35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11 ноября) 1901 года </a:t>
            </a:r>
            <a:endParaRPr lang="ru-RU" sz="3500" b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5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в  городе Вятке  </a:t>
            </a:r>
            <a:r>
              <a:rPr lang="ru-RU" sz="35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(ныне </a:t>
            </a:r>
            <a:r>
              <a:rPr lang="ru-RU" sz="35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г. Киров)</a:t>
            </a:r>
            <a:endParaRPr lang="ru-RU" sz="35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16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5000"/>
                    </a14:imgEffect>
                    <a14:imgEffect>
                      <a14:saturation sat="0"/>
                    </a14:imgEffect>
                    <a14:imgEffect>
                      <a14:brightnessContrast bright="41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911"/>
            <a:ext cx="12389476" cy="69545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0456" y="419311"/>
            <a:ext cx="40697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5">
                    <a:lumMod val="75000"/>
                  </a:schemeClr>
                </a:solidFill>
                <a:latin typeface="Monotype Corsiva" panose="03010101010201010101" pitchFamily="66" charset="0"/>
              </a:rPr>
              <a:t>Родители</a:t>
            </a:r>
            <a:endParaRPr lang="ru-RU" sz="3500" b="1" dirty="0">
              <a:solidFill>
                <a:schemeClr val="accent5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952" y="3514694"/>
            <a:ext cx="47851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Иван Аполлонович </a:t>
            </a:r>
            <a:r>
              <a:rPr lang="ru-RU" sz="3500" b="1" dirty="0" err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Чарушин</a:t>
            </a:r>
            <a:r>
              <a:rPr lang="ru-RU" sz="35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 - главный губернский архитектор, оказавший </a:t>
            </a:r>
            <a:r>
              <a:rPr lang="ru-RU" sz="35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влияние на застройку многих городов </a:t>
            </a:r>
            <a:r>
              <a:rPr lang="ru-RU" sz="35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Прикамья</a:t>
            </a:r>
            <a:r>
              <a:rPr lang="ru-RU" sz="35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 и Предуралья.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230499" y="734782"/>
            <a:ext cx="38250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Любовь Александровна </a:t>
            </a:r>
            <a:r>
              <a:rPr lang="ru-RU" sz="3500" b="1" i="0" dirty="0" err="1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Чарушина</a:t>
            </a:r>
            <a:r>
              <a:rPr lang="ru-RU" sz="3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 (Тихомирова), была из семьи врача и занималась домашним хозяйством. </a:t>
            </a:r>
            <a:endParaRPr lang="ru-RU" sz="35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319" y="-240075"/>
            <a:ext cx="4608837" cy="4792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85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5000"/>
                    </a14:imgEffect>
                    <a14:imgEffect>
                      <a14:saturation sat="0"/>
                    </a14:imgEffect>
                    <a14:imgEffect>
                      <a14:brightnessContrast bright="3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476" y="-96592"/>
            <a:ext cx="12389476" cy="69545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602495" y="1842969"/>
            <a:ext cx="540061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Детство будущего анималиста было счастливым. Мальчик рос в атмосфере любви, творчества и труда. Семья жила в просторном доме, наполненном книгами и атласами, клетками с певчими птицами и аквариумами с рыбками, содержала охотничьих собак и лошадей. </a:t>
            </a:r>
            <a:endParaRPr lang="ru-RU" sz="25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55" y="5780991"/>
            <a:ext cx="753494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В 6 лет Евгения отдали в Вятское коммерческое училище, славящееся художественным образованием. </a:t>
            </a:r>
            <a:endParaRPr lang="ru-RU" sz="25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91673"/>
            <a:ext cx="6602495" cy="4487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95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5000"/>
                    </a14:imgEffect>
                    <a14:imgEffect>
                      <a14:saturation sat="0"/>
                    </a14:imgEffect>
                    <a14:imgEffect>
                      <a14:brightnessContrast bright="3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9476" cy="69545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8030" y="4451316"/>
            <a:ext cx="546003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В 1922 году Евгений Иванович поступает в Петербургское художественное училище. </a:t>
            </a:r>
            <a:endParaRPr lang="ru-RU" sz="25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6" y="222500"/>
            <a:ext cx="6313392" cy="431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" r="6038"/>
          <a:stretch/>
        </p:blipFill>
        <p:spPr>
          <a:xfrm>
            <a:off x="5628068" y="1424525"/>
            <a:ext cx="6563932" cy="4499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68030" y="5754171"/>
            <a:ext cx="1040613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i="0" dirty="0" err="1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Чарушин</a:t>
            </a:r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 учился в классе, которым руководил худож­ник А. Карев. Именно он подсказал Евгению попробовать свои силы в </a:t>
            </a:r>
            <a:r>
              <a:rPr lang="ru-RU" sz="2500" b="1" i="0" dirty="0" err="1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анималистике</a:t>
            </a:r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 — рисовании животных.</a:t>
            </a:r>
            <a:endParaRPr lang="ru-RU" sz="2500" b="1" i="0" dirty="0">
              <a:solidFill>
                <a:srgbClr val="C00000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3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5000"/>
                    </a14:imgEffect>
                    <a14:imgEffect>
                      <a14:saturation sat="0"/>
                    </a14:imgEffect>
                    <a14:imgEffect>
                      <a14:brightnessContrast bright="3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9476" cy="69545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12123" y="5394129"/>
            <a:ext cx="109728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В 1926 году устраивается на работу в Студию детских писателей при ленинградском отделении </a:t>
            </a:r>
            <a:r>
              <a:rPr lang="ru-RU" sz="2500" b="1" i="0" dirty="0" err="1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Детиздата</a:t>
            </a:r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, которым ру­ководили О. </a:t>
            </a:r>
            <a:r>
              <a:rPr lang="ru-RU" sz="2500" b="1" i="0" dirty="0" err="1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Капица</a:t>
            </a:r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 и </a:t>
            </a:r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 С</a:t>
            </a:r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. Маршак. Там </a:t>
            </a:r>
            <a:r>
              <a:rPr lang="ru-RU" sz="2500" b="1" i="0" dirty="0" err="1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Чарушин</a:t>
            </a:r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 познакомился с молодыми писателями </a:t>
            </a:r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 В</a:t>
            </a:r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. Бианки, Б. Житковым и Е. </a:t>
            </a:r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Шварцем.</a:t>
            </a:r>
            <a:endParaRPr lang="ru-RU" sz="2500" b="1" i="0" dirty="0" smtClean="0">
              <a:solidFill>
                <a:srgbClr val="C00000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846" y="-188617"/>
            <a:ext cx="8113154" cy="5408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0" r="11054"/>
          <a:stretch/>
        </p:blipFill>
        <p:spPr>
          <a:xfrm>
            <a:off x="0" y="685331"/>
            <a:ext cx="5479692" cy="366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36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5000"/>
                    </a14:imgEffect>
                    <a14:imgEffect>
                      <a14:saturation sat="0"/>
                    </a14:imgEffect>
                    <a14:imgEffect>
                      <a14:brightnessContrast bright="3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9476" cy="69545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13679" y="1105812"/>
            <a:ext cx="5061397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Первой работой художника в области детской иллю­страции стали рисунки к повести Бианки «</a:t>
            </a:r>
            <a:r>
              <a:rPr lang="ru-RU" sz="2500" b="1" i="0" dirty="0" err="1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Мурзук</a:t>
            </a:r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» (1928 год). </a:t>
            </a:r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С </a:t>
            </a:r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этого времени </a:t>
            </a:r>
            <a:r>
              <a:rPr lang="ru-RU" sz="2500" b="1" i="0" dirty="0" err="1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Чару­шин</a:t>
            </a:r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 стал одним из ведущих иллюстраторов книг для де­тей.</a:t>
            </a:r>
            <a:endParaRPr lang="ru-RU" sz="2500" b="1" i="0" dirty="0">
              <a:solidFill>
                <a:srgbClr val="C00000"/>
              </a:solidFill>
              <a:effectLst/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1690">
            <a:off x="7439955" y="3092014"/>
            <a:ext cx="4403580" cy="3602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6" y="0"/>
            <a:ext cx="581534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46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5000"/>
                    </a14:imgEffect>
                    <a14:imgEffect>
                      <a14:saturation sat="0"/>
                    </a14:imgEffect>
                    <a14:imgEffect>
                      <a14:brightnessContrast bright="3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9476" cy="69545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0419">
            <a:off x="4870989" y="96542"/>
            <a:ext cx="3146737" cy="34516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360">
            <a:off x="8181556" y="2200758"/>
            <a:ext cx="2975920" cy="3569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7" t="7303" r="9858" b="11738"/>
          <a:stretch/>
        </p:blipFill>
        <p:spPr>
          <a:xfrm rot="19925509">
            <a:off x="9676503" y="252091"/>
            <a:ext cx="2408350" cy="3284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5" y="0"/>
            <a:ext cx="4463546" cy="5671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clrChange>
              <a:clrFrom>
                <a:srgbClr val="FCF1DA"/>
              </a:clrFrom>
              <a:clrTo>
                <a:srgbClr val="FCF1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2159">
            <a:off x="4805231" y="2518762"/>
            <a:ext cx="2779014" cy="330835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5143" y="5283716"/>
            <a:ext cx="12244333" cy="1646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Настоящим шедевром стала вышедшая в 1930 году книжка «Как миш­ка большим медведем стал», в которой он не иллюстриро­вал текст, а как бы пересказывал его содержание в рисун­ках. Поэтому вместо отдельных иллюстраций художник выполнил книгу как систему страниц-разворотов.</a:t>
            </a:r>
            <a:b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</a:br>
            <a:endParaRPr lang="ru-RU" sz="2500" b="1" i="0" dirty="0">
              <a:solidFill>
                <a:srgbClr val="C00000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99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5000"/>
                    </a14:imgEffect>
                    <a14:imgEffect>
                      <a14:saturation sat="0"/>
                    </a14:imgEffect>
                    <a14:imgEffect>
                      <a14:brightnessContrast bright="32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9476" cy="695459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13600" y="0"/>
            <a:ext cx="51758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В тридцатые годы </a:t>
            </a:r>
            <a:r>
              <a:rPr lang="ru-RU" sz="2500" b="1" i="0" dirty="0" err="1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Чарушин</a:t>
            </a:r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> обратился к литера­турному творчеству — написал несколько небольших рас­сказов о животных. Один из них и стал его первой автор­ской книжкой — «Щур»</a:t>
            </a:r>
            <a:b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</a:br>
            <a: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  <a:t/>
            </a:r>
            <a:br>
              <a:rPr lang="ru-RU" sz="2500" b="1" i="0" dirty="0" smtClean="0">
                <a:solidFill>
                  <a:srgbClr val="C00000"/>
                </a:solidFill>
                <a:effectLst/>
                <a:latin typeface="Monotype Corsiva" panose="03010101010201010101" pitchFamily="66" charset="0"/>
              </a:rPr>
            </a:br>
            <a:r>
              <a:rPr lang="ru-RU" sz="25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sz="25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endParaRPr lang="ru-RU" sz="25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2963" r="23016" b="4761"/>
          <a:stretch/>
        </p:blipFill>
        <p:spPr>
          <a:xfrm>
            <a:off x="5442856" y="2031999"/>
            <a:ext cx="6749144" cy="4826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96"/>
            <a:ext cx="5225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1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609</Words>
  <Application>Microsoft Office PowerPoint</Application>
  <PresentationFormat>Широкоэкранный</PresentationFormat>
  <Paragraphs>31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2021-10-29T06:25:01Z</dcterms:created>
  <dcterms:modified xsi:type="dcterms:W3CDTF">2021-11-08T07:16:35Z</dcterms:modified>
</cp:coreProperties>
</file>